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27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200" y="-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 (2025)</c:v>
                </c:pt>
              </c:strCache>
            </c:strRef>
          </c:tx>
          <c:spPr>
            <a:solidFill>
              <a:srgbClr val="00B0F0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Koya</c:v>
                </c:pt>
                <c:pt idx="1">
                  <c:v>Macdonald</c:v>
                </c:pt>
                <c:pt idx="2">
                  <c:v>Bureh Town</c:v>
                </c:pt>
                <c:pt idx="3">
                  <c:v>Fogbo</c:v>
                </c:pt>
                <c:pt idx="4">
                  <c:v>Lakkah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1.6</c:v>
                </c:pt>
                <c:pt idx="1">
                  <c:v>2.5</c:v>
                </c:pt>
                <c:pt idx="2">
                  <c:v>2</c:v>
                </c:pt>
                <c:pt idx="3">
                  <c:v>2.2999999999999998</c:v>
                </c:pt>
                <c:pt idx="4">
                  <c:v>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A8-5E4F-90E5-5EB16C929A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Current (Year 2)</c:v>
                </c:pt>
              </c:strCache>
            </c:strRef>
          </c:tx>
          <c:spPr>
            <a:solidFill>
              <a:srgbClr val="0070C0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Koya</c:v>
                </c:pt>
                <c:pt idx="1">
                  <c:v>Macdonald</c:v>
                </c:pt>
                <c:pt idx="2">
                  <c:v>Bureh Town</c:v>
                </c:pt>
                <c:pt idx="3">
                  <c:v>Fogbo</c:v>
                </c:pt>
                <c:pt idx="4">
                  <c:v>Lakkah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3.3</c:v>
                </c:pt>
                <c:pt idx="1">
                  <c:v>3.7</c:v>
                </c:pt>
                <c:pt idx="2">
                  <c:v>3.2</c:v>
                </c:pt>
                <c:pt idx="3">
                  <c:v>4</c:v>
                </c:pt>
                <c:pt idx="4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A8-5E4F-90E5-5EB16C929AB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5"/>
          <c:min val="0"/>
        </c:scaling>
        <c:delete val="0"/>
        <c:axPos val="l"/>
        <c:majorGridlines>
          <c:spPr>
            <a:ln w="6350" cap="flat">
              <a:solidFill>
                <a:srgbClr val="E2E8E4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3399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-2194560" y="5380382"/>
            <a:ext cx="3360751" cy="3763617"/>
          </a:xfrm>
          <a:prstGeom prst="ellipse">
            <a:avLst/>
          </a:prstGeom>
          <a:solidFill>
            <a:srgbClr val="00B0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777240" y="1060174"/>
            <a:ext cx="10772030" cy="9972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777240" y="2331720"/>
            <a:ext cx="100584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COMMUNITY CLIMATE</a:t>
            </a:r>
            <a:endParaRPr lang="en-US" sz="4800" dirty="0"/>
          </a:p>
          <a:p>
            <a:pPr marL="0" indent="0">
              <a:lnSpc>
                <a:spcPts val="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JUSTICE SCORECARD</a:t>
            </a:r>
            <a:endParaRPr lang="en-US" sz="4800" dirty="0"/>
          </a:p>
        </p:txBody>
      </p:sp>
      <p:sp>
        <p:nvSpPr>
          <p:cNvPr id="8" name="Text 5"/>
          <p:cNvSpPr/>
          <p:nvPr/>
        </p:nvSpPr>
        <p:spPr>
          <a:xfrm>
            <a:off x="822960" y="4343400"/>
            <a:ext cx="10012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awareness to accountability; legal empowerment strategies to advance climate and environmental justice in Sierra Leone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7F889D-4B37-6359-E4BD-87E86F540B69}"/>
              </a:ext>
            </a:extLst>
          </p:cNvPr>
          <p:cNvSpPr/>
          <p:nvPr/>
        </p:nvSpPr>
        <p:spPr>
          <a:xfrm>
            <a:off x="0" y="548639"/>
            <a:ext cx="10508974" cy="12344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822960" y="5744817"/>
            <a:ext cx="10726310" cy="56454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Koya  ·  Macdonald  ·  Bureh Town  ·  Fogbo  ·  Lakkah   |   Western Area Rural District, Sierra Leone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822960" y="62636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B7F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Supported by the Legal Empowerment Fund, through the Fund for Global Human Rights</a:t>
            </a:r>
            <a:endParaRPr lang="en-US" sz="11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EBACE77-7C5B-3632-94AD-94DB1BD4DD3F}"/>
              </a:ext>
            </a:extLst>
          </p:cNvPr>
          <p:cNvGrpSpPr/>
          <p:nvPr/>
        </p:nvGrpSpPr>
        <p:grpSpPr>
          <a:xfrm>
            <a:off x="1855787" y="715673"/>
            <a:ext cx="7078345" cy="946150"/>
            <a:chOff x="0" y="0"/>
            <a:chExt cx="7078377" cy="94615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4BDA8D2-910C-0B3C-84EF-57F0347ED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3374"/>
              <a:ext cx="2019300" cy="563245"/>
            </a:xfrm>
            <a:prstGeom prst="rect">
              <a:avLst/>
            </a:prstGeom>
          </p:spPr>
        </p:pic>
        <p:pic>
          <p:nvPicPr>
            <p:cNvPr id="14" name="Picture 13" descr="CFAs: Legal Empowerment Fund - Advocacy ...">
              <a:extLst>
                <a:ext uri="{FF2B5EF4-FFF2-40B4-BE49-F238E27FC236}">
                  <a16:creationId xmlns:a16="http://schemas.microsoft.com/office/drawing/2014/main" id="{91ABECD0-0AF0-F86F-5557-33BC5578B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4515" y="0"/>
              <a:ext cx="942975" cy="946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Picture 14" descr="Legal Empowerment Fund">
              <a:extLst>
                <a:ext uri="{FF2B5EF4-FFF2-40B4-BE49-F238E27FC236}">
                  <a16:creationId xmlns:a16="http://schemas.microsoft.com/office/drawing/2014/main" id="{E271716C-BF63-B8C5-5BBF-8FAC243052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5407" y="63374"/>
              <a:ext cx="902970" cy="81089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Shape 0"/>
          <p:cNvSpPr/>
          <p:nvPr/>
        </p:nvSpPr>
        <p:spPr>
          <a:xfrm>
            <a:off x="9692640" y="-2011680"/>
            <a:ext cx="5486400" cy="5486400"/>
          </a:xfrm>
          <a:prstGeom prst="ellipse">
            <a:avLst/>
          </a:prstGeom>
          <a:solidFill>
            <a:srgbClr val="00B050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98176"/>
            <a:ext cx="10789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17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communities. One demand: justice.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640080" y="1143000"/>
            <a:ext cx="10607040" cy="1087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 evidence (2025) exposed a common pattern across Western Rural District: communities bearing the cost of environmental harm, with little power to hold anyone accountable for it.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2665674"/>
            <a:ext cx="2514600" cy="2651760"/>
          </a:xfrm>
          <a:prstGeom prst="roundRect">
            <a:avLst>
              <a:gd name="adj" fmla="val 4364"/>
            </a:avLst>
          </a:prstGeom>
          <a:solidFill>
            <a:srgbClr val="00B050"/>
          </a:solidFill>
          <a:ln/>
          <a:effectLst>
            <a:outerShdw blurRad="101600" dist="381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5" name="Shape 3"/>
          <p:cNvSpPr/>
          <p:nvPr/>
        </p:nvSpPr>
        <p:spPr>
          <a:xfrm>
            <a:off x="1485900" y="2906202"/>
            <a:ext cx="822960" cy="82296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sz="240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870" y="3120172"/>
            <a:ext cx="395021" cy="39502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3866322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Deforestation &amp; Logging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822960" y="4689282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Koya, Fogbo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9" name="Shape 6"/>
          <p:cNvSpPr/>
          <p:nvPr/>
        </p:nvSpPr>
        <p:spPr>
          <a:xfrm>
            <a:off x="3410712" y="2665674"/>
            <a:ext cx="2514600" cy="2651760"/>
          </a:xfrm>
          <a:prstGeom prst="roundRect">
            <a:avLst>
              <a:gd name="adj" fmla="val 4364"/>
            </a:avLst>
          </a:prstGeom>
          <a:solidFill>
            <a:srgbClr val="0070C0"/>
          </a:solidFill>
          <a:ln/>
          <a:effectLst>
            <a:outerShdw blurRad="101600" dist="381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10" name="Shape 7"/>
          <p:cNvSpPr/>
          <p:nvPr/>
        </p:nvSpPr>
        <p:spPr>
          <a:xfrm>
            <a:off x="4256532" y="2906202"/>
            <a:ext cx="822960" cy="822960"/>
          </a:xfrm>
          <a:prstGeom prst="ellipse">
            <a:avLst/>
          </a:prstGeom>
          <a:solidFill>
            <a:srgbClr val="5B7F59"/>
          </a:solidFill>
          <a:ln/>
        </p:spPr>
        <p:txBody>
          <a:bodyPr/>
          <a:lstStyle/>
          <a:p>
            <a:endParaRPr lang="en-US" sz="240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0502" y="3120172"/>
            <a:ext cx="395021" cy="39502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593592" y="3866322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Industrial Pollution</a:t>
            </a:r>
            <a:endParaRPr lang="en-US" sz="2000" dirty="0"/>
          </a:p>
        </p:txBody>
      </p:sp>
      <p:sp>
        <p:nvSpPr>
          <p:cNvPr id="13" name="Text 9"/>
          <p:cNvSpPr/>
          <p:nvPr/>
        </p:nvSpPr>
        <p:spPr>
          <a:xfrm>
            <a:off x="3593592" y="4689282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Koya, Macdonald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4" name="Shape 10"/>
          <p:cNvSpPr/>
          <p:nvPr/>
        </p:nvSpPr>
        <p:spPr>
          <a:xfrm>
            <a:off x="6181344" y="2665674"/>
            <a:ext cx="2514600" cy="2651760"/>
          </a:xfrm>
          <a:prstGeom prst="roundRect">
            <a:avLst>
              <a:gd name="adj" fmla="val 4364"/>
            </a:avLst>
          </a:prstGeom>
          <a:solidFill>
            <a:schemeClr val="accent2"/>
          </a:solidFill>
          <a:ln/>
          <a:effectLst>
            <a:outerShdw blurRad="101600" dist="381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15" name="Shape 11"/>
          <p:cNvSpPr/>
          <p:nvPr/>
        </p:nvSpPr>
        <p:spPr>
          <a:xfrm>
            <a:off x="7027164" y="2906202"/>
            <a:ext cx="822960" cy="82296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sz="240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1134" y="3120172"/>
            <a:ext cx="395021" cy="395021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7" name="Text 12"/>
          <p:cNvSpPr/>
          <p:nvPr/>
        </p:nvSpPr>
        <p:spPr>
          <a:xfrm>
            <a:off x="6364224" y="3866322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Coastal Erosion &amp; Sand Mining</a:t>
            </a:r>
            <a:endParaRPr lang="en-US" sz="2000" dirty="0"/>
          </a:p>
        </p:txBody>
      </p:sp>
      <p:sp>
        <p:nvSpPr>
          <p:cNvPr id="18" name="Text 13"/>
          <p:cNvSpPr/>
          <p:nvPr/>
        </p:nvSpPr>
        <p:spPr>
          <a:xfrm>
            <a:off x="6364224" y="4689282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Bureh Town, Lakkah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9" name="Shape 14"/>
          <p:cNvSpPr/>
          <p:nvPr/>
        </p:nvSpPr>
        <p:spPr>
          <a:xfrm>
            <a:off x="8951976" y="2665674"/>
            <a:ext cx="2514600" cy="2651760"/>
          </a:xfrm>
          <a:prstGeom prst="roundRect">
            <a:avLst>
              <a:gd name="adj" fmla="val 4364"/>
            </a:avLst>
          </a:prstGeom>
          <a:solidFill>
            <a:srgbClr val="00B0F0"/>
          </a:solidFill>
          <a:ln/>
          <a:effectLst>
            <a:outerShdw blurRad="101600" dist="381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20" name="Shape 15"/>
          <p:cNvSpPr/>
          <p:nvPr/>
        </p:nvSpPr>
        <p:spPr>
          <a:xfrm>
            <a:off x="9797796" y="2906202"/>
            <a:ext cx="822960" cy="822960"/>
          </a:xfrm>
          <a:prstGeom prst="ellipse">
            <a:avLst/>
          </a:prstGeom>
          <a:solidFill>
            <a:srgbClr val="5B7F59"/>
          </a:solidFill>
          <a:ln/>
        </p:spPr>
        <p:txBody>
          <a:bodyPr/>
          <a:lstStyle/>
          <a:p>
            <a:endParaRPr lang="en-US" sz="2400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11766" y="3120172"/>
            <a:ext cx="395021" cy="395021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134856" y="3866322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Weak Legal Enforcement</a:t>
            </a:r>
            <a:endParaRPr lang="en-US" sz="2000" dirty="0"/>
          </a:p>
        </p:txBody>
      </p:sp>
      <p:sp>
        <p:nvSpPr>
          <p:cNvPr id="23" name="Text 17"/>
          <p:cNvSpPr/>
          <p:nvPr/>
        </p:nvSpPr>
        <p:spPr>
          <a:xfrm>
            <a:off x="9134856" y="4689282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5 communities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4" name="Text 18"/>
          <p:cNvSpPr/>
          <p:nvPr/>
        </p:nvSpPr>
        <p:spPr>
          <a:xfrm>
            <a:off x="640080" y="5512242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B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common driver named by communities themselves: </a:t>
            </a:r>
            <a:r>
              <a:rPr lang="en-US" b="1" dirty="0">
                <a:solidFill>
                  <a:srgbClr val="D96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corporations and government actors, not the communities who live with the consequences.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640080" cy="640080"/>
          </a:xfrm>
          <a:prstGeom prst="ellipse">
            <a:avLst/>
          </a:prstGeom>
          <a:solidFill>
            <a:srgbClr val="5B7F59"/>
          </a:solidFill>
          <a:ln/>
        </p:spPr>
        <p:txBody>
          <a:bodyPr/>
          <a:lstStyle/>
          <a:p>
            <a:endParaRPr lang="en-US" sz="280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501" y="669341"/>
            <a:ext cx="307238" cy="30723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508760" y="50292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we score: one scale, every community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640080" y="1234440"/>
            <a:ext cx="10789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BFD1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indicator — knowledge, participation, enforcement, accountability — is scored 1 to 5, so progress (or its absence) is comparable across communities and over time.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640080" y="2103120"/>
            <a:ext cx="2084832" cy="3291840"/>
          </a:xfrm>
          <a:prstGeom prst="roundRect">
            <a:avLst>
              <a:gd name="adj" fmla="val 4386"/>
            </a:avLst>
          </a:prstGeom>
          <a:solidFill>
            <a:srgbClr val="C0392B"/>
          </a:solidFill>
          <a:ln/>
          <a:effectLst>
            <a:outerShdw blurRad="101600" dist="381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40080" y="2331720"/>
            <a:ext cx="208483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4600" dirty="0"/>
          </a:p>
        </p:txBody>
      </p:sp>
      <p:sp>
        <p:nvSpPr>
          <p:cNvPr id="8" name="Text 5"/>
          <p:cNvSpPr/>
          <p:nvPr/>
        </p:nvSpPr>
        <p:spPr>
          <a:xfrm>
            <a:off x="777240" y="3474720"/>
            <a:ext cx="18105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 Weak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822960" y="4069080"/>
            <a:ext cx="1719072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progress; systemic failure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2871216" y="2103120"/>
            <a:ext cx="2084832" cy="3291840"/>
          </a:xfrm>
          <a:prstGeom prst="roundRect">
            <a:avLst>
              <a:gd name="adj" fmla="val 4386"/>
            </a:avLst>
          </a:prstGeom>
          <a:solidFill>
            <a:srgbClr val="D9603B"/>
          </a:solidFill>
          <a:ln/>
          <a:effectLst>
            <a:outerShdw blurRad="101600" dist="381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2871216" y="2331720"/>
            <a:ext cx="208483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4600" dirty="0"/>
          </a:p>
        </p:txBody>
      </p:sp>
      <p:sp>
        <p:nvSpPr>
          <p:cNvPr id="12" name="Text 9"/>
          <p:cNvSpPr/>
          <p:nvPr/>
        </p:nvSpPr>
        <p:spPr>
          <a:xfrm>
            <a:off x="3008376" y="3474720"/>
            <a:ext cx="18105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Weak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3054096" y="4069080"/>
            <a:ext cx="1719072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Minimal, isolated progress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5102352" y="2103120"/>
            <a:ext cx="2084832" cy="3291840"/>
          </a:xfrm>
          <a:prstGeom prst="roundRect">
            <a:avLst>
              <a:gd name="adj" fmla="val 4386"/>
            </a:avLst>
          </a:prstGeom>
          <a:solidFill>
            <a:srgbClr val="C9A84C"/>
          </a:solidFill>
          <a:ln/>
          <a:effectLst>
            <a:outerShdw blurRad="101600" dist="381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5102352" y="2331720"/>
            <a:ext cx="208483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4600" dirty="0"/>
          </a:p>
        </p:txBody>
      </p:sp>
      <p:sp>
        <p:nvSpPr>
          <p:cNvPr id="16" name="Text 13"/>
          <p:cNvSpPr/>
          <p:nvPr/>
        </p:nvSpPr>
        <p:spPr>
          <a:xfrm>
            <a:off x="5239512" y="3474720"/>
            <a:ext cx="18105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Developing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5285232" y="4069080"/>
            <a:ext cx="1719072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Mixed results, not yet consistent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7333488" y="2103120"/>
            <a:ext cx="2084832" cy="3291840"/>
          </a:xfrm>
          <a:prstGeom prst="roundRect">
            <a:avLst>
              <a:gd name="adj" fmla="val 4386"/>
            </a:avLst>
          </a:prstGeom>
          <a:solidFill>
            <a:srgbClr val="6B9E5C"/>
          </a:solidFill>
          <a:ln/>
          <a:effectLst>
            <a:outerShdw blurRad="101600" dist="381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7333488" y="2331720"/>
            <a:ext cx="208483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4600" dirty="0"/>
          </a:p>
        </p:txBody>
      </p:sp>
      <p:sp>
        <p:nvSpPr>
          <p:cNvPr id="20" name="Text 17"/>
          <p:cNvSpPr/>
          <p:nvPr/>
        </p:nvSpPr>
        <p:spPr>
          <a:xfrm>
            <a:off x="7470648" y="3474720"/>
            <a:ext cx="18105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7516368" y="4069080"/>
            <a:ext cx="1719072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Consistent, mostly functional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9564624" y="2103120"/>
            <a:ext cx="2084832" cy="3291840"/>
          </a:xfrm>
          <a:prstGeom prst="roundRect">
            <a:avLst>
              <a:gd name="adj" fmla="val 4386"/>
            </a:avLst>
          </a:prstGeom>
          <a:solidFill>
            <a:srgbClr val="2F6B4F"/>
          </a:solidFill>
          <a:ln/>
          <a:effectLst>
            <a:outerShdw blurRad="101600" dist="381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9564624" y="2331720"/>
            <a:ext cx="208483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4600" dirty="0"/>
          </a:p>
        </p:txBody>
      </p:sp>
      <p:sp>
        <p:nvSpPr>
          <p:cNvPr id="24" name="Text 21"/>
          <p:cNvSpPr/>
          <p:nvPr/>
        </p:nvSpPr>
        <p:spPr>
          <a:xfrm>
            <a:off x="9701784" y="3474720"/>
            <a:ext cx="18105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Excellent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9747504" y="4069080"/>
            <a:ext cx="1719072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Sustained, well-established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789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7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Legal literacy has more than doubled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community knowledge of environmental &amp; climate laws, across all five communities (0-10 scale)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5120640" cy="3931920"/>
          </a:xfrm>
          <a:prstGeom prst="roundRect">
            <a:avLst>
              <a:gd name="adj" fmla="val 2791"/>
            </a:avLst>
          </a:prstGeom>
          <a:solidFill>
            <a:srgbClr val="EEF3EA"/>
          </a:solidFill>
          <a:ln/>
          <a:effectLst>
            <a:outerShdw blurRad="101600" dist="381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22960" y="228600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kern="0" spc="100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 (2025)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22960" y="2606040"/>
            <a:ext cx="47548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0" b="1" dirty="0">
                <a:solidFill>
                  <a:srgbClr val="D960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3.4</a:t>
            </a:r>
            <a:endParaRPr lang="en-US" sz="8000" dirty="0"/>
          </a:p>
        </p:txBody>
      </p:sp>
      <p:sp>
        <p:nvSpPr>
          <p:cNvPr id="7" name="Text 5"/>
          <p:cNvSpPr/>
          <p:nvPr/>
        </p:nvSpPr>
        <p:spPr>
          <a:xfrm>
            <a:off x="822960" y="397764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 of 10</a:t>
            </a: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5989320" y="1965960"/>
            <a:ext cx="5120640" cy="3931920"/>
          </a:xfrm>
          <a:prstGeom prst="roundRect">
            <a:avLst>
              <a:gd name="adj" fmla="val 2791"/>
            </a:avLst>
          </a:prstGeom>
          <a:solidFill>
            <a:srgbClr val="173A2E"/>
          </a:solidFill>
          <a:ln/>
          <a:effectLst>
            <a:outerShdw blurRad="101600" dist="381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172200" y="228600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(2026)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 8"/>
          <p:cNvSpPr/>
          <p:nvPr/>
        </p:nvSpPr>
        <p:spPr>
          <a:xfrm>
            <a:off x="6172200" y="2606040"/>
            <a:ext cx="47548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8.2</a:t>
            </a:r>
            <a:endParaRPr lang="en-US" sz="8000" dirty="0"/>
          </a:p>
        </p:txBody>
      </p:sp>
      <p:sp>
        <p:nvSpPr>
          <p:cNvPr id="11" name="Text 9"/>
          <p:cNvSpPr/>
          <p:nvPr/>
        </p:nvSpPr>
        <p:spPr>
          <a:xfrm>
            <a:off x="6172200" y="397764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 of 10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Shape 10"/>
          <p:cNvSpPr/>
          <p:nvPr/>
        </p:nvSpPr>
        <p:spPr>
          <a:xfrm>
            <a:off x="5257800" y="3566160"/>
            <a:ext cx="777240" cy="777240"/>
          </a:xfrm>
          <a:prstGeom prst="ellipse">
            <a:avLst/>
          </a:prstGeom>
          <a:solidFill>
            <a:srgbClr val="5B7F5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9882" y="3768242"/>
            <a:ext cx="373075" cy="373075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640080" y="5768669"/>
            <a:ext cx="10789920" cy="9998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i="1" dirty="0">
                <a:solidFill>
                  <a:srgbClr val="17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one of the five communities improved — proof that legal empowerment engagement works, and the case for scaling it further.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411480"/>
            <a:ext cx="594360" cy="594360"/>
          </a:xfrm>
          <a:prstGeom prst="ellipse">
            <a:avLst/>
          </a:prstGeom>
          <a:solidFill>
            <a:srgbClr val="EEF3EA"/>
          </a:solidFill>
          <a:ln/>
        </p:spPr>
        <p:txBody>
          <a:bodyPr/>
          <a:lstStyle/>
          <a:p>
            <a:endParaRPr lang="en-US" sz="240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614" y="566014"/>
            <a:ext cx="285293" cy="28529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17320" y="411480"/>
            <a:ext cx="9601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7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Progress, community by community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640080" y="1325880"/>
            <a:ext cx="2145790" cy="4480560"/>
          </a:xfrm>
          <a:prstGeom prst="roundRect">
            <a:avLst>
              <a:gd name="adj" fmla="val 4425"/>
            </a:avLst>
          </a:prstGeom>
          <a:solidFill>
            <a:srgbClr val="EEF3EA"/>
          </a:solidFill>
          <a:ln/>
          <a:effectLst>
            <a:outerShdw blurRad="101600" dist="381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6" name="Text 3"/>
          <p:cNvSpPr/>
          <p:nvPr/>
        </p:nvSpPr>
        <p:spPr>
          <a:xfrm>
            <a:off x="749808" y="1490472"/>
            <a:ext cx="18470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Koya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777240" y="1920240"/>
            <a:ext cx="179222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Deforestation &amp; industrial pollution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777240" y="2743200"/>
            <a:ext cx="179222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777240" y="2999232"/>
            <a:ext cx="1600200" cy="201168"/>
          </a:xfrm>
          <a:prstGeom prst="roundRect">
            <a:avLst>
              <a:gd name="adj" fmla="val 13636"/>
            </a:avLst>
          </a:prstGeom>
          <a:solidFill>
            <a:srgbClr val="DDE5D9"/>
          </a:solidFill>
          <a:ln/>
        </p:spPr>
        <p:txBody>
          <a:bodyPr/>
          <a:lstStyle/>
          <a:p>
            <a:endParaRPr lang="en-US" sz="3600"/>
          </a:p>
        </p:txBody>
      </p:sp>
      <p:sp>
        <p:nvSpPr>
          <p:cNvPr id="10" name="Shape 7"/>
          <p:cNvSpPr/>
          <p:nvPr/>
        </p:nvSpPr>
        <p:spPr>
          <a:xfrm>
            <a:off x="777240" y="2999232"/>
            <a:ext cx="512064" cy="201168"/>
          </a:xfrm>
          <a:prstGeom prst="roundRect">
            <a:avLst>
              <a:gd name="adj" fmla="val 13636"/>
            </a:avLst>
          </a:prstGeom>
          <a:solidFill>
            <a:srgbClr val="D9603B"/>
          </a:solidFill>
          <a:ln/>
        </p:spPr>
        <p:txBody>
          <a:bodyPr/>
          <a:lstStyle/>
          <a:p>
            <a:endParaRPr lang="en-US" sz="3600"/>
          </a:p>
        </p:txBody>
      </p:sp>
      <p:sp>
        <p:nvSpPr>
          <p:cNvPr id="11" name="Text 8"/>
          <p:cNvSpPr/>
          <p:nvPr/>
        </p:nvSpPr>
        <p:spPr>
          <a:xfrm>
            <a:off x="2395728" y="29443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96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1.6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777240" y="3429000"/>
            <a:ext cx="179222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777240" y="3685032"/>
            <a:ext cx="1600200" cy="201168"/>
          </a:xfrm>
          <a:prstGeom prst="roundRect">
            <a:avLst>
              <a:gd name="adj" fmla="val 13636"/>
            </a:avLst>
          </a:prstGeom>
          <a:solidFill>
            <a:srgbClr val="DDE5D9"/>
          </a:solidFill>
          <a:ln/>
        </p:spPr>
        <p:txBody>
          <a:bodyPr/>
          <a:lstStyle/>
          <a:p>
            <a:endParaRPr lang="en-US" sz="3600"/>
          </a:p>
        </p:txBody>
      </p:sp>
      <p:sp>
        <p:nvSpPr>
          <p:cNvPr id="14" name="Shape 11"/>
          <p:cNvSpPr/>
          <p:nvPr/>
        </p:nvSpPr>
        <p:spPr>
          <a:xfrm>
            <a:off x="777240" y="3685032"/>
            <a:ext cx="1056132" cy="201168"/>
          </a:xfrm>
          <a:prstGeom prst="roundRect">
            <a:avLst>
              <a:gd name="adj" fmla="val 13636"/>
            </a:avLst>
          </a:prstGeom>
          <a:solidFill>
            <a:srgbClr val="173A2E"/>
          </a:solidFill>
          <a:ln/>
        </p:spPr>
        <p:txBody>
          <a:bodyPr/>
          <a:lstStyle/>
          <a:p>
            <a:endParaRPr lang="en-US" sz="3600"/>
          </a:p>
        </p:txBody>
      </p:sp>
      <p:sp>
        <p:nvSpPr>
          <p:cNvPr id="15" name="Text 12"/>
          <p:cNvSpPr/>
          <p:nvPr/>
        </p:nvSpPr>
        <p:spPr>
          <a:xfrm>
            <a:off x="2395728" y="3630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749808" y="5303520"/>
            <a:ext cx="18470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avg. score / 5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2871216" y="1325880"/>
            <a:ext cx="2203704" cy="4480560"/>
          </a:xfrm>
          <a:prstGeom prst="roundRect">
            <a:avLst>
              <a:gd name="adj" fmla="val 4425"/>
            </a:avLst>
          </a:prstGeom>
          <a:solidFill>
            <a:srgbClr val="EEF3EA"/>
          </a:solidFill>
          <a:ln/>
          <a:effectLst>
            <a:outerShdw blurRad="101600" dist="381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18" name="Text 15"/>
          <p:cNvSpPr/>
          <p:nvPr/>
        </p:nvSpPr>
        <p:spPr>
          <a:xfrm>
            <a:off x="2980944" y="1490472"/>
            <a:ext cx="18470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Macdonald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3008376" y="1920240"/>
            <a:ext cx="179222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Industrial pollution (CRSG)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3008376" y="2743200"/>
            <a:ext cx="179222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3008376" y="2999232"/>
            <a:ext cx="1600200" cy="201168"/>
          </a:xfrm>
          <a:prstGeom prst="roundRect">
            <a:avLst>
              <a:gd name="adj" fmla="val 13636"/>
            </a:avLst>
          </a:prstGeom>
          <a:solidFill>
            <a:srgbClr val="DDE5D9"/>
          </a:solidFill>
          <a:ln/>
        </p:spPr>
        <p:txBody>
          <a:bodyPr/>
          <a:lstStyle/>
          <a:p>
            <a:endParaRPr lang="en-US" sz="3600"/>
          </a:p>
        </p:txBody>
      </p:sp>
      <p:sp>
        <p:nvSpPr>
          <p:cNvPr id="22" name="Shape 19"/>
          <p:cNvSpPr/>
          <p:nvPr/>
        </p:nvSpPr>
        <p:spPr>
          <a:xfrm>
            <a:off x="3008376" y="2999232"/>
            <a:ext cx="800100" cy="201168"/>
          </a:xfrm>
          <a:prstGeom prst="roundRect">
            <a:avLst>
              <a:gd name="adj" fmla="val 13636"/>
            </a:avLst>
          </a:prstGeom>
          <a:solidFill>
            <a:srgbClr val="D9603B"/>
          </a:solidFill>
          <a:ln/>
        </p:spPr>
        <p:txBody>
          <a:bodyPr/>
          <a:lstStyle/>
          <a:p>
            <a:endParaRPr lang="en-US" sz="3600"/>
          </a:p>
        </p:txBody>
      </p:sp>
      <p:sp>
        <p:nvSpPr>
          <p:cNvPr id="23" name="Text 20"/>
          <p:cNvSpPr/>
          <p:nvPr/>
        </p:nvSpPr>
        <p:spPr>
          <a:xfrm>
            <a:off x="4626864" y="29443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96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3008376" y="3429000"/>
            <a:ext cx="179222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3008376" y="3685032"/>
            <a:ext cx="1600200" cy="201168"/>
          </a:xfrm>
          <a:prstGeom prst="roundRect">
            <a:avLst>
              <a:gd name="adj" fmla="val 13636"/>
            </a:avLst>
          </a:prstGeom>
          <a:solidFill>
            <a:srgbClr val="DDE5D9"/>
          </a:solidFill>
          <a:ln/>
        </p:spPr>
        <p:txBody>
          <a:bodyPr/>
          <a:lstStyle/>
          <a:p>
            <a:endParaRPr lang="en-US" sz="3600"/>
          </a:p>
        </p:txBody>
      </p:sp>
      <p:sp>
        <p:nvSpPr>
          <p:cNvPr id="26" name="Shape 23"/>
          <p:cNvSpPr/>
          <p:nvPr/>
        </p:nvSpPr>
        <p:spPr>
          <a:xfrm>
            <a:off x="3008376" y="3685032"/>
            <a:ext cx="1184148" cy="201168"/>
          </a:xfrm>
          <a:prstGeom prst="roundRect">
            <a:avLst>
              <a:gd name="adj" fmla="val 13636"/>
            </a:avLst>
          </a:prstGeom>
          <a:solidFill>
            <a:srgbClr val="173A2E"/>
          </a:solidFill>
          <a:ln/>
        </p:spPr>
        <p:txBody>
          <a:bodyPr/>
          <a:lstStyle/>
          <a:p>
            <a:endParaRPr lang="en-US" sz="3600"/>
          </a:p>
        </p:txBody>
      </p:sp>
      <p:sp>
        <p:nvSpPr>
          <p:cNvPr id="27" name="Text 24"/>
          <p:cNvSpPr/>
          <p:nvPr/>
        </p:nvSpPr>
        <p:spPr>
          <a:xfrm>
            <a:off x="4626864" y="3630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3.7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2980944" y="5303520"/>
            <a:ext cx="18470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avg. score / 5</a:t>
            </a:r>
            <a:endParaRPr lang="en-US" sz="1400" dirty="0"/>
          </a:p>
        </p:txBody>
      </p:sp>
      <p:sp>
        <p:nvSpPr>
          <p:cNvPr id="29" name="Shape 26"/>
          <p:cNvSpPr/>
          <p:nvPr/>
        </p:nvSpPr>
        <p:spPr>
          <a:xfrm>
            <a:off x="5102352" y="1325880"/>
            <a:ext cx="2151890" cy="4480560"/>
          </a:xfrm>
          <a:prstGeom prst="roundRect">
            <a:avLst>
              <a:gd name="adj" fmla="val 4425"/>
            </a:avLst>
          </a:prstGeom>
          <a:solidFill>
            <a:srgbClr val="EEF3EA"/>
          </a:solidFill>
          <a:ln/>
          <a:effectLst>
            <a:outerShdw blurRad="101600" dist="381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30" name="Text 27"/>
          <p:cNvSpPr/>
          <p:nvPr/>
        </p:nvSpPr>
        <p:spPr>
          <a:xfrm>
            <a:off x="5212080" y="1490472"/>
            <a:ext cx="18470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Bureh Town</a:t>
            </a:r>
            <a:endParaRPr lang="en-US" sz="2000" dirty="0"/>
          </a:p>
        </p:txBody>
      </p:sp>
      <p:sp>
        <p:nvSpPr>
          <p:cNvPr id="31" name="Text 28"/>
          <p:cNvSpPr/>
          <p:nvPr/>
        </p:nvSpPr>
        <p:spPr>
          <a:xfrm>
            <a:off x="5239512" y="1920240"/>
            <a:ext cx="179222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Sand mining &amp; coastal erosion</a:t>
            </a:r>
            <a:endParaRPr lang="en-US" sz="1200" dirty="0"/>
          </a:p>
        </p:txBody>
      </p:sp>
      <p:sp>
        <p:nvSpPr>
          <p:cNvPr id="32" name="Text 29"/>
          <p:cNvSpPr/>
          <p:nvPr/>
        </p:nvSpPr>
        <p:spPr>
          <a:xfrm>
            <a:off x="5239512" y="2743200"/>
            <a:ext cx="179222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</a:t>
            </a:r>
            <a:endParaRPr lang="en-US" sz="1400" dirty="0"/>
          </a:p>
        </p:txBody>
      </p:sp>
      <p:sp>
        <p:nvSpPr>
          <p:cNvPr id="33" name="Shape 30"/>
          <p:cNvSpPr/>
          <p:nvPr/>
        </p:nvSpPr>
        <p:spPr>
          <a:xfrm>
            <a:off x="5239512" y="2999232"/>
            <a:ext cx="1600200" cy="201168"/>
          </a:xfrm>
          <a:prstGeom prst="roundRect">
            <a:avLst>
              <a:gd name="adj" fmla="val 13636"/>
            </a:avLst>
          </a:prstGeom>
          <a:solidFill>
            <a:srgbClr val="DDE5D9"/>
          </a:solidFill>
          <a:ln/>
        </p:spPr>
        <p:txBody>
          <a:bodyPr/>
          <a:lstStyle/>
          <a:p>
            <a:endParaRPr lang="en-US" sz="3600"/>
          </a:p>
        </p:txBody>
      </p:sp>
      <p:sp>
        <p:nvSpPr>
          <p:cNvPr id="34" name="Shape 31"/>
          <p:cNvSpPr/>
          <p:nvPr/>
        </p:nvSpPr>
        <p:spPr>
          <a:xfrm>
            <a:off x="5239512" y="2999232"/>
            <a:ext cx="640080" cy="201168"/>
          </a:xfrm>
          <a:prstGeom prst="roundRect">
            <a:avLst>
              <a:gd name="adj" fmla="val 13636"/>
            </a:avLst>
          </a:prstGeom>
          <a:solidFill>
            <a:srgbClr val="D9603B"/>
          </a:solidFill>
          <a:ln/>
        </p:spPr>
        <p:txBody>
          <a:bodyPr/>
          <a:lstStyle/>
          <a:p>
            <a:endParaRPr lang="en-US" sz="3600"/>
          </a:p>
        </p:txBody>
      </p:sp>
      <p:sp>
        <p:nvSpPr>
          <p:cNvPr id="35" name="Text 32"/>
          <p:cNvSpPr/>
          <p:nvPr/>
        </p:nvSpPr>
        <p:spPr>
          <a:xfrm>
            <a:off x="6858000" y="29443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96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2.0</a:t>
            </a:r>
            <a:endParaRPr lang="en-US" sz="1600" dirty="0"/>
          </a:p>
        </p:txBody>
      </p:sp>
      <p:sp>
        <p:nvSpPr>
          <p:cNvPr id="36" name="Text 33"/>
          <p:cNvSpPr/>
          <p:nvPr/>
        </p:nvSpPr>
        <p:spPr>
          <a:xfrm>
            <a:off x="5239512" y="3429000"/>
            <a:ext cx="179222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</a:t>
            </a:r>
            <a:endParaRPr lang="en-US" sz="1400" dirty="0"/>
          </a:p>
        </p:txBody>
      </p:sp>
      <p:sp>
        <p:nvSpPr>
          <p:cNvPr id="37" name="Shape 34"/>
          <p:cNvSpPr/>
          <p:nvPr/>
        </p:nvSpPr>
        <p:spPr>
          <a:xfrm>
            <a:off x="5239512" y="3685032"/>
            <a:ext cx="1600200" cy="201168"/>
          </a:xfrm>
          <a:prstGeom prst="roundRect">
            <a:avLst>
              <a:gd name="adj" fmla="val 13636"/>
            </a:avLst>
          </a:prstGeom>
          <a:solidFill>
            <a:srgbClr val="DDE5D9"/>
          </a:solidFill>
          <a:ln/>
        </p:spPr>
        <p:txBody>
          <a:bodyPr/>
          <a:lstStyle/>
          <a:p>
            <a:endParaRPr lang="en-US" sz="3600"/>
          </a:p>
        </p:txBody>
      </p:sp>
      <p:sp>
        <p:nvSpPr>
          <p:cNvPr id="38" name="Shape 35"/>
          <p:cNvSpPr/>
          <p:nvPr/>
        </p:nvSpPr>
        <p:spPr>
          <a:xfrm>
            <a:off x="5239512" y="3685032"/>
            <a:ext cx="1024128" cy="201168"/>
          </a:xfrm>
          <a:prstGeom prst="roundRect">
            <a:avLst>
              <a:gd name="adj" fmla="val 13636"/>
            </a:avLst>
          </a:prstGeom>
          <a:solidFill>
            <a:srgbClr val="173A2E"/>
          </a:solidFill>
          <a:ln/>
        </p:spPr>
        <p:txBody>
          <a:bodyPr/>
          <a:lstStyle/>
          <a:p>
            <a:endParaRPr lang="en-US" sz="3600"/>
          </a:p>
        </p:txBody>
      </p:sp>
      <p:sp>
        <p:nvSpPr>
          <p:cNvPr id="39" name="Text 36"/>
          <p:cNvSpPr/>
          <p:nvPr/>
        </p:nvSpPr>
        <p:spPr>
          <a:xfrm>
            <a:off x="6858000" y="3630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</a:t>
            </a:r>
            <a:endParaRPr lang="en-US" sz="1600" dirty="0"/>
          </a:p>
        </p:txBody>
      </p:sp>
      <p:sp>
        <p:nvSpPr>
          <p:cNvPr id="40" name="Text 37"/>
          <p:cNvSpPr/>
          <p:nvPr/>
        </p:nvSpPr>
        <p:spPr>
          <a:xfrm>
            <a:off x="5212080" y="5303520"/>
            <a:ext cx="18470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avg. score / 5</a:t>
            </a:r>
            <a:endParaRPr lang="en-US" sz="1400" dirty="0"/>
          </a:p>
        </p:txBody>
      </p:sp>
      <p:sp>
        <p:nvSpPr>
          <p:cNvPr id="41" name="Shape 38"/>
          <p:cNvSpPr/>
          <p:nvPr/>
        </p:nvSpPr>
        <p:spPr>
          <a:xfrm>
            <a:off x="7333488" y="1325880"/>
            <a:ext cx="2151890" cy="4480560"/>
          </a:xfrm>
          <a:prstGeom prst="roundRect">
            <a:avLst>
              <a:gd name="adj" fmla="val 4425"/>
            </a:avLst>
          </a:prstGeom>
          <a:solidFill>
            <a:srgbClr val="EEF3EA"/>
          </a:solidFill>
          <a:ln/>
          <a:effectLst>
            <a:outerShdw blurRad="101600" dist="381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42" name="Text 39"/>
          <p:cNvSpPr/>
          <p:nvPr/>
        </p:nvSpPr>
        <p:spPr>
          <a:xfrm>
            <a:off x="7443216" y="1490472"/>
            <a:ext cx="18470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Fogbo</a:t>
            </a:r>
            <a:endParaRPr lang="en-US" sz="2000" dirty="0"/>
          </a:p>
        </p:txBody>
      </p:sp>
      <p:sp>
        <p:nvSpPr>
          <p:cNvPr id="43" name="Text 40"/>
          <p:cNvSpPr/>
          <p:nvPr/>
        </p:nvSpPr>
        <p:spPr>
          <a:xfrm>
            <a:off x="7470648" y="1920240"/>
            <a:ext cx="179222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Deforestation &amp; waste pollution</a:t>
            </a:r>
            <a:endParaRPr lang="en-US" sz="1200" dirty="0"/>
          </a:p>
        </p:txBody>
      </p:sp>
      <p:sp>
        <p:nvSpPr>
          <p:cNvPr id="44" name="Text 41"/>
          <p:cNvSpPr/>
          <p:nvPr/>
        </p:nvSpPr>
        <p:spPr>
          <a:xfrm>
            <a:off x="7470648" y="2743200"/>
            <a:ext cx="179222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</a:t>
            </a:r>
            <a:endParaRPr lang="en-US" sz="1400" dirty="0"/>
          </a:p>
        </p:txBody>
      </p:sp>
      <p:sp>
        <p:nvSpPr>
          <p:cNvPr id="45" name="Shape 42"/>
          <p:cNvSpPr/>
          <p:nvPr/>
        </p:nvSpPr>
        <p:spPr>
          <a:xfrm>
            <a:off x="7470648" y="2999232"/>
            <a:ext cx="1600200" cy="201168"/>
          </a:xfrm>
          <a:prstGeom prst="roundRect">
            <a:avLst>
              <a:gd name="adj" fmla="val 13636"/>
            </a:avLst>
          </a:prstGeom>
          <a:solidFill>
            <a:srgbClr val="DDE5D9"/>
          </a:solidFill>
          <a:ln/>
        </p:spPr>
        <p:txBody>
          <a:bodyPr/>
          <a:lstStyle/>
          <a:p>
            <a:endParaRPr lang="en-US" sz="3600"/>
          </a:p>
        </p:txBody>
      </p:sp>
      <p:sp>
        <p:nvSpPr>
          <p:cNvPr id="46" name="Shape 43"/>
          <p:cNvSpPr/>
          <p:nvPr/>
        </p:nvSpPr>
        <p:spPr>
          <a:xfrm>
            <a:off x="7470648" y="2999232"/>
            <a:ext cx="736092" cy="201168"/>
          </a:xfrm>
          <a:prstGeom prst="roundRect">
            <a:avLst>
              <a:gd name="adj" fmla="val 13636"/>
            </a:avLst>
          </a:prstGeom>
          <a:solidFill>
            <a:srgbClr val="D9603B"/>
          </a:solidFill>
          <a:ln/>
        </p:spPr>
        <p:txBody>
          <a:bodyPr/>
          <a:lstStyle/>
          <a:p>
            <a:endParaRPr lang="en-US" sz="3600"/>
          </a:p>
        </p:txBody>
      </p:sp>
      <p:sp>
        <p:nvSpPr>
          <p:cNvPr id="47" name="Text 44"/>
          <p:cNvSpPr/>
          <p:nvPr/>
        </p:nvSpPr>
        <p:spPr>
          <a:xfrm>
            <a:off x="9089136" y="29443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96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</a:t>
            </a:r>
            <a:endParaRPr lang="en-US" sz="1600" dirty="0"/>
          </a:p>
        </p:txBody>
      </p:sp>
      <p:sp>
        <p:nvSpPr>
          <p:cNvPr id="48" name="Text 45"/>
          <p:cNvSpPr/>
          <p:nvPr/>
        </p:nvSpPr>
        <p:spPr>
          <a:xfrm>
            <a:off x="7470648" y="3429000"/>
            <a:ext cx="179222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</a:t>
            </a:r>
            <a:endParaRPr lang="en-US" sz="1400" dirty="0"/>
          </a:p>
        </p:txBody>
      </p:sp>
      <p:sp>
        <p:nvSpPr>
          <p:cNvPr id="49" name="Shape 46"/>
          <p:cNvSpPr/>
          <p:nvPr/>
        </p:nvSpPr>
        <p:spPr>
          <a:xfrm>
            <a:off x="7470648" y="3685032"/>
            <a:ext cx="1600200" cy="201168"/>
          </a:xfrm>
          <a:prstGeom prst="roundRect">
            <a:avLst>
              <a:gd name="adj" fmla="val 13636"/>
            </a:avLst>
          </a:prstGeom>
          <a:solidFill>
            <a:srgbClr val="DDE5D9"/>
          </a:solidFill>
          <a:ln/>
        </p:spPr>
        <p:txBody>
          <a:bodyPr/>
          <a:lstStyle/>
          <a:p>
            <a:endParaRPr lang="en-US" sz="3600"/>
          </a:p>
        </p:txBody>
      </p:sp>
      <p:sp>
        <p:nvSpPr>
          <p:cNvPr id="50" name="Shape 47"/>
          <p:cNvSpPr/>
          <p:nvPr/>
        </p:nvSpPr>
        <p:spPr>
          <a:xfrm>
            <a:off x="7470648" y="3685032"/>
            <a:ext cx="1280160" cy="201168"/>
          </a:xfrm>
          <a:prstGeom prst="roundRect">
            <a:avLst>
              <a:gd name="adj" fmla="val 13636"/>
            </a:avLst>
          </a:prstGeom>
          <a:solidFill>
            <a:srgbClr val="173A2E"/>
          </a:solidFill>
          <a:ln/>
        </p:spPr>
        <p:txBody>
          <a:bodyPr/>
          <a:lstStyle/>
          <a:p>
            <a:endParaRPr lang="en-US" sz="3600"/>
          </a:p>
        </p:txBody>
      </p:sp>
      <p:sp>
        <p:nvSpPr>
          <p:cNvPr id="51" name="Text 48"/>
          <p:cNvSpPr/>
          <p:nvPr/>
        </p:nvSpPr>
        <p:spPr>
          <a:xfrm>
            <a:off x="9089136" y="3630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4.0</a:t>
            </a:r>
            <a:endParaRPr lang="en-US" sz="1600" dirty="0"/>
          </a:p>
        </p:txBody>
      </p:sp>
      <p:sp>
        <p:nvSpPr>
          <p:cNvPr id="52" name="Text 49"/>
          <p:cNvSpPr/>
          <p:nvPr/>
        </p:nvSpPr>
        <p:spPr>
          <a:xfrm>
            <a:off x="7443216" y="5303520"/>
            <a:ext cx="18470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avg. score / 5</a:t>
            </a:r>
            <a:endParaRPr lang="en-US" sz="1400" dirty="0"/>
          </a:p>
        </p:txBody>
      </p:sp>
      <p:sp>
        <p:nvSpPr>
          <p:cNvPr id="53" name="Shape 50"/>
          <p:cNvSpPr/>
          <p:nvPr/>
        </p:nvSpPr>
        <p:spPr>
          <a:xfrm>
            <a:off x="9564624" y="1325880"/>
            <a:ext cx="2212848" cy="4480560"/>
          </a:xfrm>
          <a:prstGeom prst="roundRect">
            <a:avLst>
              <a:gd name="adj" fmla="val 4425"/>
            </a:avLst>
          </a:prstGeom>
          <a:solidFill>
            <a:srgbClr val="EEF3EA"/>
          </a:solidFill>
          <a:ln/>
          <a:effectLst>
            <a:outerShdw blurRad="101600" dist="381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54" name="Text 51"/>
          <p:cNvSpPr/>
          <p:nvPr/>
        </p:nvSpPr>
        <p:spPr>
          <a:xfrm>
            <a:off x="9674352" y="1490472"/>
            <a:ext cx="18470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Lakkah</a:t>
            </a:r>
            <a:endParaRPr lang="en-US" sz="2000" dirty="0"/>
          </a:p>
        </p:txBody>
      </p:sp>
      <p:sp>
        <p:nvSpPr>
          <p:cNvPr id="55" name="Text 52"/>
          <p:cNvSpPr/>
          <p:nvPr/>
        </p:nvSpPr>
        <p:spPr>
          <a:xfrm>
            <a:off x="9701784" y="1920240"/>
            <a:ext cx="179222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Stone &amp; sand mining</a:t>
            </a:r>
            <a:endParaRPr lang="en-US" sz="1200" dirty="0"/>
          </a:p>
        </p:txBody>
      </p:sp>
      <p:sp>
        <p:nvSpPr>
          <p:cNvPr id="56" name="Text 53"/>
          <p:cNvSpPr/>
          <p:nvPr/>
        </p:nvSpPr>
        <p:spPr>
          <a:xfrm>
            <a:off x="9701784" y="2743200"/>
            <a:ext cx="179222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</a:t>
            </a:r>
            <a:endParaRPr lang="en-US" sz="1400" dirty="0"/>
          </a:p>
        </p:txBody>
      </p:sp>
      <p:sp>
        <p:nvSpPr>
          <p:cNvPr id="57" name="Shape 54"/>
          <p:cNvSpPr/>
          <p:nvPr/>
        </p:nvSpPr>
        <p:spPr>
          <a:xfrm>
            <a:off x="9701784" y="2999232"/>
            <a:ext cx="1600200" cy="201168"/>
          </a:xfrm>
          <a:prstGeom prst="roundRect">
            <a:avLst>
              <a:gd name="adj" fmla="val 13636"/>
            </a:avLst>
          </a:prstGeom>
          <a:solidFill>
            <a:srgbClr val="DDE5D9"/>
          </a:solidFill>
          <a:ln/>
        </p:spPr>
        <p:txBody>
          <a:bodyPr/>
          <a:lstStyle/>
          <a:p>
            <a:endParaRPr lang="en-US" sz="3600"/>
          </a:p>
        </p:txBody>
      </p:sp>
      <p:sp>
        <p:nvSpPr>
          <p:cNvPr id="58" name="Shape 55"/>
          <p:cNvSpPr/>
          <p:nvPr/>
        </p:nvSpPr>
        <p:spPr>
          <a:xfrm>
            <a:off x="9701784" y="2999232"/>
            <a:ext cx="672084" cy="201168"/>
          </a:xfrm>
          <a:prstGeom prst="roundRect">
            <a:avLst>
              <a:gd name="adj" fmla="val 13636"/>
            </a:avLst>
          </a:prstGeom>
          <a:solidFill>
            <a:srgbClr val="D9603B"/>
          </a:solidFill>
          <a:ln/>
        </p:spPr>
        <p:txBody>
          <a:bodyPr/>
          <a:lstStyle/>
          <a:p>
            <a:endParaRPr lang="en-US" sz="3600"/>
          </a:p>
        </p:txBody>
      </p:sp>
      <p:sp>
        <p:nvSpPr>
          <p:cNvPr id="59" name="Text 56"/>
          <p:cNvSpPr/>
          <p:nvPr/>
        </p:nvSpPr>
        <p:spPr>
          <a:xfrm>
            <a:off x="11320272" y="29443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96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</a:t>
            </a:r>
            <a:endParaRPr lang="en-US" sz="1600" dirty="0"/>
          </a:p>
        </p:txBody>
      </p:sp>
      <p:sp>
        <p:nvSpPr>
          <p:cNvPr id="60" name="Text 57"/>
          <p:cNvSpPr/>
          <p:nvPr/>
        </p:nvSpPr>
        <p:spPr>
          <a:xfrm>
            <a:off x="9701784" y="3429000"/>
            <a:ext cx="179222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</a:t>
            </a:r>
            <a:endParaRPr lang="en-US" sz="1400" dirty="0"/>
          </a:p>
        </p:txBody>
      </p:sp>
      <p:sp>
        <p:nvSpPr>
          <p:cNvPr id="61" name="Shape 58"/>
          <p:cNvSpPr/>
          <p:nvPr/>
        </p:nvSpPr>
        <p:spPr>
          <a:xfrm>
            <a:off x="9701784" y="3685032"/>
            <a:ext cx="1600200" cy="201168"/>
          </a:xfrm>
          <a:prstGeom prst="roundRect">
            <a:avLst>
              <a:gd name="adj" fmla="val 13636"/>
            </a:avLst>
          </a:prstGeom>
          <a:solidFill>
            <a:srgbClr val="DDE5D9"/>
          </a:solidFill>
          <a:ln/>
        </p:spPr>
        <p:txBody>
          <a:bodyPr/>
          <a:lstStyle/>
          <a:p>
            <a:endParaRPr lang="en-US" sz="3600"/>
          </a:p>
        </p:txBody>
      </p:sp>
      <p:sp>
        <p:nvSpPr>
          <p:cNvPr id="62" name="Shape 59"/>
          <p:cNvSpPr/>
          <p:nvPr/>
        </p:nvSpPr>
        <p:spPr>
          <a:xfrm>
            <a:off x="9701784" y="3685032"/>
            <a:ext cx="1088136" cy="201168"/>
          </a:xfrm>
          <a:prstGeom prst="roundRect">
            <a:avLst>
              <a:gd name="adj" fmla="val 13636"/>
            </a:avLst>
          </a:prstGeom>
          <a:solidFill>
            <a:srgbClr val="173A2E"/>
          </a:solidFill>
          <a:ln/>
        </p:spPr>
        <p:txBody>
          <a:bodyPr/>
          <a:lstStyle/>
          <a:p>
            <a:endParaRPr lang="en-US" sz="3600"/>
          </a:p>
        </p:txBody>
      </p:sp>
      <p:sp>
        <p:nvSpPr>
          <p:cNvPr id="63" name="Text 60"/>
          <p:cNvSpPr/>
          <p:nvPr/>
        </p:nvSpPr>
        <p:spPr>
          <a:xfrm>
            <a:off x="11320272" y="3630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</a:t>
            </a:r>
            <a:endParaRPr lang="en-US" sz="1600" dirty="0"/>
          </a:p>
        </p:txBody>
      </p:sp>
      <p:sp>
        <p:nvSpPr>
          <p:cNvPr id="64" name="Text 61"/>
          <p:cNvSpPr/>
          <p:nvPr/>
        </p:nvSpPr>
        <p:spPr>
          <a:xfrm>
            <a:off x="9674352" y="5303520"/>
            <a:ext cx="18470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avg. score / 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61120" y="-2286000"/>
            <a:ext cx="5486400" cy="5486400"/>
          </a:xfrm>
          <a:prstGeom prst="ellipse">
            <a:avLst/>
          </a:prstGeom>
          <a:solidFill>
            <a:srgbClr val="D960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685800" y="548640"/>
            <a:ext cx="685800" cy="685800"/>
          </a:xfrm>
          <a:prstGeom prst="ellipse">
            <a:avLst/>
          </a:prstGeom>
          <a:solidFill>
            <a:srgbClr val="FF000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108" y="726948"/>
            <a:ext cx="329184" cy="32918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54480" y="548640"/>
            <a:ext cx="9144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number that hasn't moved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731520" y="1691640"/>
            <a:ext cx="457200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200" b="1" dirty="0">
                <a:solidFill>
                  <a:srgbClr val="D960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of 5</a:t>
            </a:r>
            <a:endParaRPr lang="en-US" sz="9200" dirty="0"/>
          </a:p>
        </p:txBody>
      </p:sp>
      <p:sp>
        <p:nvSpPr>
          <p:cNvPr id="7" name="Text 4"/>
          <p:cNvSpPr/>
          <p:nvPr/>
        </p:nvSpPr>
        <p:spPr>
          <a:xfrm>
            <a:off x="822960" y="3794760"/>
            <a:ext cx="49834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communities still rate environmental law</a:t>
            </a:r>
            <a:r>
              <a:rPr lang="en-US" sz="3200" i="1" dirty="0">
                <a:solidFill>
                  <a:schemeClr val="bg1"/>
                </a:solidFill>
              </a:rPr>
              <a:t> </a:t>
            </a:r>
            <a:r>
              <a:rPr lang="en-US" sz="32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enforcement as WEAK; unchanged since</a:t>
            </a:r>
            <a:r>
              <a:rPr lang="en-US" sz="3200" i="1" dirty="0">
                <a:solidFill>
                  <a:schemeClr val="bg1"/>
                </a:solidFill>
              </a:rPr>
              <a:t> </a:t>
            </a:r>
            <a:r>
              <a:rPr lang="en-US" sz="32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2025 baseline.</a:t>
            </a:r>
            <a:endParaRPr lang="en-US" sz="3200" i="1" dirty="0">
              <a:solidFill>
                <a:schemeClr val="bg1"/>
              </a:solidFill>
            </a:endParaRPr>
          </a:p>
        </p:txBody>
      </p:sp>
      <p:sp>
        <p:nvSpPr>
          <p:cNvPr id="8" name="Shape 5"/>
          <p:cNvSpPr/>
          <p:nvPr/>
        </p:nvSpPr>
        <p:spPr>
          <a:xfrm>
            <a:off x="6035040" y="1874520"/>
            <a:ext cx="5394960" cy="1325880"/>
          </a:xfrm>
          <a:prstGeom prst="roundRect">
            <a:avLst>
              <a:gd name="adj" fmla="val 6897"/>
            </a:avLst>
          </a:prstGeom>
          <a:solidFill>
            <a:srgbClr val="173A2E"/>
          </a:solidFill>
          <a:ln/>
          <a:effectLst>
            <a:outerShdw blurRad="101600" dist="381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 sz="2800"/>
          </a:p>
        </p:txBody>
      </p:sp>
      <p:sp>
        <p:nvSpPr>
          <p:cNvPr id="9" name="Text 6"/>
          <p:cNvSpPr/>
          <p:nvPr/>
        </p:nvSpPr>
        <p:spPr>
          <a:xfrm>
            <a:off x="6263640" y="1984248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Macdonald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6263640" y="2377440"/>
            <a:ext cx="4937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Complaints rose sharply as satisfaction with authority response stayed Low</a:t>
            </a:r>
            <a:endParaRPr lang="en-US" dirty="0"/>
          </a:p>
        </p:txBody>
      </p:sp>
      <p:sp>
        <p:nvSpPr>
          <p:cNvPr id="11" name="Shape 8"/>
          <p:cNvSpPr/>
          <p:nvPr/>
        </p:nvSpPr>
        <p:spPr>
          <a:xfrm>
            <a:off x="6035040" y="3383280"/>
            <a:ext cx="5394960" cy="1325880"/>
          </a:xfrm>
          <a:prstGeom prst="roundRect">
            <a:avLst>
              <a:gd name="adj" fmla="val 6897"/>
            </a:avLst>
          </a:prstGeom>
          <a:solidFill>
            <a:srgbClr val="173A2E"/>
          </a:solidFill>
          <a:ln/>
          <a:effectLst>
            <a:outerShdw blurRad="101600" dist="381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 sz="2800"/>
          </a:p>
        </p:txBody>
      </p:sp>
      <p:sp>
        <p:nvSpPr>
          <p:cNvPr id="12" name="Text 9"/>
          <p:cNvSpPr/>
          <p:nvPr/>
        </p:nvSpPr>
        <p:spPr>
          <a:xfrm>
            <a:off x="6263640" y="3493008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Bureh Town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6263640" y="3886200"/>
            <a:ext cx="4937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Sand mining and erosion continue unabated despite growing awareness</a:t>
            </a:r>
            <a:endParaRPr lang="en-US" dirty="0"/>
          </a:p>
        </p:txBody>
      </p:sp>
      <p:sp>
        <p:nvSpPr>
          <p:cNvPr id="14" name="Shape 11"/>
          <p:cNvSpPr/>
          <p:nvPr/>
        </p:nvSpPr>
        <p:spPr>
          <a:xfrm>
            <a:off x="6035040" y="4892040"/>
            <a:ext cx="5394960" cy="1325880"/>
          </a:xfrm>
          <a:prstGeom prst="roundRect">
            <a:avLst>
              <a:gd name="adj" fmla="val 6897"/>
            </a:avLst>
          </a:prstGeom>
          <a:solidFill>
            <a:srgbClr val="173A2E"/>
          </a:solidFill>
          <a:ln/>
          <a:effectLst>
            <a:outerShdw blurRad="101600" dist="381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 sz="2800"/>
          </a:p>
        </p:txBody>
      </p:sp>
      <p:sp>
        <p:nvSpPr>
          <p:cNvPr id="15" name="Text 12"/>
          <p:cNvSpPr/>
          <p:nvPr/>
        </p:nvSpPr>
        <p:spPr>
          <a:xfrm>
            <a:off x="6263640" y="5001768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Lakkah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6263640" y="5394960"/>
            <a:ext cx="4937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By-laws strengthened locally, but enforcement from authorities remains Weak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411480"/>
            <a:ext cx="594360" cy="594360"/>
          </a:xfrm>
          <a:prstGeom prst="ellipse">
            <a:avLst/>
          </a:prstGeom>
          <a:solidFill>
            <a:srgbClr val="173A2E"/>
          </a:solidFill>
          <a:ln/>
        </p:spPr>
        <p:txBody>
          <a:bodyPr/>
          <a:lstStyle/>
          <a:p>
            <a:endParaRPr lang="en-US" sz="240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614" y="566014"/>
            <a:ext cx="285293" cy="28529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17320" y="411480"/>
            <a:ext cx="97840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7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Named. Rated. Not yet held accountable.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640080" y="1097279"/>
            <a:ext cx="10789920" cy="6704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companies were repeatedly named by communities during baseline and follow-up interviews. Scores below reflect community-reported experience.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640080" y="1922226"/>
            <a:ext cx="5257800" cy="4480560"/>
          </a:xfrm>
          <a:prstGeom prst="roundRect">
            <a:avLst>
              <a:gd name="adj" fmla="val 2449"/>
            </a:avLst>
          </a:prstGeom>
          <a:solidFill>
            <a:srgbClr val="EEF3EA"/>
          </a:solidFill>
          <a:ln/>
          <a:effectLst>
            <a:outerShdw blurRad="101600" dist="381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7" name="Text 4"/>
          <p:cNvSpPr/>
          <p:nvPr/>
        </p:nvSpPr>
        <p:spPr>
          <a:xfrm>
            <a:off x="914400" y="2150826"/>
            <a:ext cx="4709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Odhav Multi Industries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914400" y="2580594"/>
            <a:ext cx="4709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5B7F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KOYA</a:t>
            </a:r>
            <a:endParaRPr lang="en-US" dirty="0"/>
          </a:p>
        </p:txBody>
      </p:sp>
      <p:sp>
        <p:nvSpPr>
          <p:cNvPr id="9" name="Shape 6"/>
          <p:cNvSpPr/>
          <p:nvPr/>
        </p:nvSpPr>
        <p:spPr>
          <a:xfrm>
            <a:off x="914400" y="3065226"/>
            <a:ext cx="502920" cy="502920"/>
          </a:xfrm>
          <a:prstGeom prst="roundRect">
            <a:avLst>
              <a:gd name="adj" fmla="val 14545"/>
            </a:avLst>
          </a:prstGeom>
          <a:solidFill>
            <a:srgbClr val="C0392B"/>
          </a:solidFill>
          <a:ln/>
        </p:spPr>
        <p:txBody>
          <a:bodyPr/>
          <a:lstStyle/>
          <a:p>
            <a:endParaRPr lang="en-US" sz="3200"/>
          </a:p>
        </p:txBody>
      </p:sp>
      <p:sp>
        <p:nvSpPr>
          <p:cNvPr id="10" name="Text 7"/>
          <p:cNvSpPr/>
          <p:nvPr/>
        </p:nvSpPr>
        <p:spPr>
          <a:xfrm>
            <a:off x="914400" y="3065226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600" dirty="0"/>
          </a:p>
        </p:txBody>
      </p:sp>
      <p:sp>
        <p:nvSpPr>
          <p:cNvPr id="11" name="Text 8"/>
          <p:cNvSpPr/>
          <p:nvPr/>
        </p:nvSpPr>
        <p:spPr>
          <a:xfrm>
            <a:off x="1554480" y="3046938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 social responsibility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1554480" y="3357834"/>
            <a:ext cx="4023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visible community development reported after years of operation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914400" y="4116786"/>
            <a:ext cx="502920" cy="502920"/>
          </a:xfrm>
          <a:prstGeom prst="roundRect">
            <a:avLst>
              <a:gd name="adj" fmla="val 14545"/>
            </a:avLst>
          </a:prstGeom>
          <a:solidFill>
            <a:srgbClr val="D9603B"/>
          </a:solidFill>
          <a:ln/>
        </p:spPr>
        <p:txBody>
          <a:bodyPr/>
          <a:lstStyle/>
          <a:p>
            <a:endParaRPr lang="en-US" sz="3200"/>
          </a:p>
        </p:txBody>
      </p:sp>
      <p:sp>
        <p:nvSpPr>
          <p:cNvPr id="14" name="Text 11"/>
          <p:cNvSpPr/>
          <p:nvPr/>
        </p:nvSpPr>
        <p:spPr>
          <a:xfrm>
            <a:off x="914400" y="4116786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600" dirty="0"/>
          </a:p>
        </p:txBody>
      </p:sp>
      <p:sp>
        <p:nvSpPr>
          <p:cNvPr id="15" name="Text 12"/>
          <p:cNvSpPr/>
          <p:nvPr/>
        </p:nvSpPr>
        <p:spPr>
          <a:xfrm>
            <a:off x="1554480" y="4098498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Environmental compliance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1554480" y="4409394"/>
            <a:ext cx="4023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Noise pollution repeatedly cited as unresolved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6217920" y="1922226"/>
            <a:ext cx="5257800" cy="4480560"/>
          </a:xfrm>
          <a:prstGeom prst="roundRect">
            <a:avLst>
              <a:gd name="adj" fmla="val 2449"/>
            </a:avLst>
          </a:prstGeom>
          <a:solidFill>
            <a:srgbClr val="EEF3EA"/>
          </a:solidFill>
          <a:ln/>
          <a:effectLst>
            <a:outerShdw blurRad="101600" dist="381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18" name="Text 15"/>
          <p:cNvSpPr/>
          <p:nvPr/>
        </p:nvSpPr>
        <p:spPr>
          <a:xfrm>
            <a:off x="6492240" y="2150826"/>
            <a:ext cx="4709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China Railway Seventh Group</a:t>
            </a:r>
            <a:endParaRPr lang="en-US" sz="2400" dirty="0"/>
          </a:p>
        </p:txBody>
      </p:sp>
      <p:sp>
        <p:nvSpPr>
          <p:cNvPr id="19" name="Text 16"/>
          <p:cNvSpPr/>
          <p:nvPr/>
        </p:nvSpPr>
        <p:spPr>
          <a:xfrm>
            <a:off x="6492240" y="2580594"/>
            <a:ext cx="4709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5B7F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MACDONALD</a:t>
            </a:r>
            <a:endParaRPr lang="en-US" dirty="0"/>
          </a:p>
        </p:txBody>
      </p:sp>
      <p:sp>
        <p:nvSpPr>
          <p:cNvPr id="20" name="Shape 17"/>
          <p:cNvSpPr/>
          <p:nvPr/>
        </p:nvSpPr>
        <p:spPr>
          <a:xfrm>
            <a:off x="6492240" y="3065226"/>
            <a:ext cx="502920" cy="502920"/>
          </a:xfrm>
          <a:prstGeom prst="roundRect">
            <a:avLst>
              <a:gd name="adj" fmla="val 14545"/>
            </a:avLst>
          </a:prstGeom>
          <a:solidFill>
            <a:srgbClr val="C0392B"/>
          </a:solidFill>
          <a:ln/>
        </p:spPr>
        <p:txBody>
          <a:bodyPr/>
          <a:lstStyle/>
          <a:p>
            <a:endParaRPr lang="en-US" sz="3200"/>
          </a:p>
        </p:txBody>
      </p:sp>
      <p:sp>
        <p:nvSpPr>
          <p:cNvPr id="21" name="Text 18"/>
          <p:cNvSpPr/>
          <p:nvPr/>
        </p:nvSpPr>
        <p:spPr>
          <a:xfrm>
            <a:off x="6492240" y="3065226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600" dirty="0"/>
          </a:p>
        </p:txBody>
      </p:sp>
      <p:sp>
        <p:nvSpPr>
          <p:cNvPr id="22" name="Text 19"/>
          <p:cNvSpPr/>
          <p:nvPr/>
        </p:nvSpPr>
        <p:spPr>
          <a:xfrm>
            <a:off x="7132320" y="3046938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 social responsibility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7132320" y="3357834"/>
            <a:ext cx="4023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Reported failure to meet CSR obligations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6492240" y="4116786"/>
            <a:ext cx="502920" cy="502920"/>
          </a:xfrm>
          <a:prstGeom prst="roundRect">
            <a:avLst>
              <a:gd name="adj" fmla="val 14545"/>
            </a:avLst>
          </a:prstGeom>
          <a:solidFill>
            <a:srgbClr val="C0392B"/>
          </a:solidFill>
          <a:ln/>
        </p:spPr>
        <p:txBody>
          <a:bodyPr/>
          <a:lstStyle/>
          <a:p>
            <a:endParaRPr lang="en-US" sz="3200"/>
          </a:p>
        </p:txBody>
      </p:sp>
      <p:sp>
        <p:nvSpPr>
          <p:cNvPr id="25" name="Text 22"/>
          <p:cNvSpPr/>
          <p:nvPr/>
        </p:nvSpPr>
        <p:spPr>
          <a:xfrm>
            <a:off x="6492240" y="4116786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600" dirty="0"/>
          </a:p>
        </p:txBody>
      </p:sp>
      <p:sp>
        <p:nvSpPr>
          <p:cNvPr id="26" name="Text 23"/>
          <p:cNvSpPr/>
          <p:nvPr/>
        </p:nvSpPr>
        <p:spPr>
          <a:xfrm>
            <a:off x="7132320" y="4098498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Environmental compliance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7132320" y="4409394"/>
            <a:ext cx="4023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Linked to water contamination, waste pollution, structural damage</a:t>
            </a:r>
            <a:endParaRPr lang="en-US" sz="1600" dirty="0"/>
          </a:p>
        </p:txBody>
      </p:sp>
      <p:sp>
        <p:nvSpPr>
          <p:cNvPr id="28" name="Shape 25"/>
          <p:cNvSpPr/>
          <p:nvPr/>
        </p:nvSpPr>
        <p:spPr>
          <a:xfrm>
            <a:off x="6492240" y="5168346"/>
            <a:ext cx="502920" cy="502920"/>
          </a:xfrm>
          <a:prstGeom prst="roundRect">
            <a:avLst>
              <a:gd name="adj" fmla="val 14545"/>
            </a:avLst>
          </a:prstGeom>
          <a:solidFill>
            <a:srgbClr val="D9603B"/>
          </a:solidFill>
          <a:ln/>
        </p:spPr>
        <p:txBody>
          <a:bodyPr/>
          <a:lstStyle/>
          <a:p>
            <a:endParaRPr lang="en-US" sz="3200"/>
          </a:p>
        </p:txBody>
      </p:sp>
      <p:sp>
        <p:nvSpPr>
          <p:cNvPr id="29" name="Text 26"/>
          <p:cNvSpPr/>
          <p:nvPr/>
        </p:nvSpPr>
        <p:spPr>
          <a:xfrm>
            <a:off x="6492240" y="5168346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600" dirty="0"/>
          </a:p>
        </p:txBody>
      </p:sp>
      <p:sp>
        <p:nvSpPr>
          <p:cNvPr id="30" name="Text 27"/>
          <p:cNvSpPr/>
          <p:nvPr/>
        </p:nvSpPr>
        <p:spPr>
          <a:xfrm>
            <a:off x="7132320" y="5150058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2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Responsiveness to complaints</a:t>
            </a:r>
            <a:endParaRPr lang="en-US" sz="2000" dirty="0"/>
          </a:p>
        </p:txBody>
      </p:sp>
      <p:sp>
        <p:nvSpPr>
          <p:cNvPr id="31" name="Text 28"/>
          <p:cNvSpPr/>
          <p:nvPr/>
        </p:nvSpPr>
        <p:spPr>
          <a:xfrm>
            <a:off x="7132320" y="5460954"/>
            <a:ext cx="4023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 complaint filed with SLRSA; satisfaction remains Low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411480"/>
            <a:ext cx="594360" cy="594360"/>
          </a:xfrm>
          <a:prstGeom prst="ellipse">
            <a:avLst/>
          </a:prstGeom>
          <a:solidFill>
            <a:srgbClr val="EEF3EA"/>
          </a:solidFill>
          <a:ln/>
        </p:spPr>
        <p:txBody>
          <a:bodyPr/>
          <a:lstStyle/>
          <a:p>
            <a:endParaRPr lang="en-US" sz="240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614" y="566014"/>
            <a:ext cx="285293" cy="28529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17320" y="411480"/>
            <a:ext cx="9144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7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community moved forward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governance score (1-5) across all scored indicators, baseline vs. current</a:t>
            </a:r>
            <a:endParaRPr lang="en-US" sz="1600" dirty="0"/>
          </a:p>
        </p:txBody>
      </p:sp>
      <p:graphicFrame>
        <p:nvGraphicFramePr>
          <p:cNvPr id="6" name="Chart 0"/>
          <p:cNvGraphicFramePr/>
          <p:nvPr>
            <p:extLst>
              <p:ext uri="{D42A27DB-BD31-4B8C-83A1-F6EECF244321}">
                <p14:modId xmlns:p14="http://schemas.microsoft.com/office/powerpoint/2010/main" val="3255549335"/>
              </p:ext>
            </p:extLst>
          </p:nvPr>
        </p:nvGraphicFramePr>
        <p:xfrm>
          <a:off x="640080" y="1600200"/>
          <a:ext cx="10881360" cy="4754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457200"/>
            <a:ext cx="640080" cy="640080"/>
          </a:xfrm>
          <a:prstGeom prst="ellipse">
            <a:avLst/>
          </a:prstGeom>
          <a:solidFill>
            <a:srgbClr val="5B7F59"/>
          </a:solidFill>
          <a:ln/>
        </p:spPr>
        <p:txBody>
          <a:bodyPr/>
          <a:lstStyle/>
          <a:p>
            <a:endParaRPr lang="en-US" sz="240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501" y="623621"/>
            <a:ext cx="307238" cy="30723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457200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else needs to be at the table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640080" y="1417320"/>
            <a:ext cx="10881360" cy="896112"/>
          </a:xfrm>
          <a:prstGeom prst="roundRect">
            <a:avLst>
              <a:gd name="adj" fmla="val 8163"/>
            </a:avLst>
          </a:prstGeom>
          <a:solidFill>
            <a:srgbClr val="173A2E"/>
          </a:solidFill>
          <a:ln/>
          <a:effectLst>
            <a:outerShdw blurRad="101600" dist="381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6" name="Text 3"/>
          <p:cNvSpPr/>
          <p:nvPr/>
        </p:nvSpPr>
        <p:spPr>
          <a:xfrm>
            <a:off x="868680" y="1527048"/>
            <a:ext cx="51206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Councils / District Authorities</a:t>
            </a: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6126480" y="1591056"/>
            <a:ext cx="1371600" cy="548640"/>
          </a:xfrm>
          <a:prstGeom prst="roundRect">
            <a:avLst>
              <a:gd name="adj" fmla="val 50000"/>
            </a:avLst>
          </a:prstGeom>
          <a:solidFill>
            <a:srgbClr val="D9603B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8" name="Text 5"/>
          <p:cNvSpPr/>
          <p:nvPr/>
        </p:nvSpPr>
        <p:spPr>
          <a:xfrm>
            <a:off x="6126480" y="1591056"/>
            <a:ext cx="1371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5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7726680" y="1527048"/>
            <a:ext cx="36118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BFD1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Enforcement rated Weak across 4 of 5 communities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40080" y="2468880"/>
            <a:ext cx="10881360" cy="896112"/>
          </a:xfrm>
          <a:prstGeom prst="roundRect">
            <a:avLst>
              <a:gd name="adj" fmla="val 8163"/>
            </a:avLst>
          </a:prstGeom>
          <a:solidFill>
            <a:srgbClr val="173A2E"/>
          </a:solidFill>
          <a:ln/>
          <a:effectLst>
            <a:outerShdw blurRad="101600" dist="381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11" name="Text 8"/>
          <p:cNvSpPr/>
          <p:nvPr/>
        </p:nvSpPr>
        <p:spPr>
          <a:xfrm>
            <a:off x="868680" y="2578608"/>
            <a:ext cx="51206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Odhav Multi Industries (Koya)</a:t>
            </a:r>
            <a:endParaRPr lang="en-US" dirty="0"/>
          </a:p>
        </p:txBody>
      </p:sp>
      <p:sp>
        <p:nvSpPr>
          <p:cNvPr id="12" name="Shape 9"/>
          <p:cNvSpPr/>
          <p:nvPr/>
        </p:nvSpPr>
        <p:spPr>
          <a:xfrm>
            <a:off x="6126480" y="2642616"/>
            <a:ext cx="1371600" cy="548640"/>
          </a:xfrm>
          <a:prstGeom prst="roundRect">
            <a:avLst>
              <a:gd name="adj" fmla="val 50000"/>
            </a:avLst>
          </a:prstGeom>
          <a:solidFill>
            <a:srgbClr val="D9603B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3" name="Text 10"/>
          <p:cNvSpPr/>
          <p:nvPr/>
        </p:nvSpPr>
        <p:spPr>
          <a:xfrm>
            <a:off x="6126480" y="2642616"/>
            <a:ext cx="1371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1-2 / 5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7726680" y="2578608"/>
            <a:ext cx="36118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BFD1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Weak CSR delivery and unresolved noise pollution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640080" y="3520440"/>
            <a:ext cx="10881360" cy="896112"/>
          </a:xfrm>
          <a:prstGeom prst="roundRect">
            <a:avLst>
              <a:gd name="adj" fmla="val 8163"/>
            </a:avLst>
          </a:prstGeom>
          <a:solidFill>
            <a:srgbClr val="173A2E"/>
          </a:solidFill>
          <a:ln/>
          <a:effectLst>
            <a:outerShdw blurRad="101600" dist="381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16" name="Text 13"/>
          <p:cNvSpPr/>
          <p:nvPr/>
        </p:nvSpPr>
        <p:spPr>
          <a:xfrm>
            <a:off x="868680" y="3630168"/>
            <a:ext cx="51206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China Railway Seventh Group (Macdonald)</a:t>
            </a:r>
            <a:endParaRPr lang="en-US" dirty="0"/>
          </a:p>
        </p:txBody>
      </p:sp>
      <p:sp>
        <p:nvSpPr>
          <p:cNvPr id="17" name="Shape 14"/>
          <p:cNvSpPr/>
          <p:nvPr/>
        </p:nvSpPr>
        <p:spPr>
          <a:xfrm>
            <a:off x="6126480" y="3694176"/>
            <a:ext cx="1371600" cy="548640"/>
          </a:xfrm>
          <a:prstGeom prst="roundRect">
            <a:avLst>
              <a:gd name="adj" fmla="val 50000"/>
            </a:avLst>
          </a:prstGeom>
          <a:solidFill>
            <a:srgbClr val="D9603B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8" name="Text 15"/>
          <p:cNvSpPr/>
          <p:nvPr/>
        </p:nvSpPr>
        <p:spPr>
          <a:xfrm>
            <a:off x="6126480" y="3694176"/>
            <a:ext cx="1371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1-2 / 5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7726680" y="3630168"/>
            <a:ext cx="36118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BFD1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Weak CSR, environmental compliance and complaint response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640080" y="4572000"/>
            <a:ext cx="10881360" cy="896112"/>
          </a:xfrm>
          <a:prstGeom prst="roundRect">
            <a:avLst>
              <a:gd name="adj" fmla="val 8163"/>
            </a:avLst>
          </a:prstGeom>
          <a:solidFill>
            <a:srgbClr val="173A2E"/>
          </a:solidFill>
          <a:ln/>
          <a:effectLst>
            <a:outerShdw blurRad="101600" dist="381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21" name="Text 18"/>
          <p:cNvSpPr/>
          <p:nvPr/>
        </p:nvSpPr>
        <p:spPr>
          <a:xfrm>
            <a:off x="868680" y="4681728"/>
            <a:ext cx="51206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SLRSA</a:t>
            </a:r>
            <a:endParaRPr lang="en-US" dirty="0"/>
          </a:p>
        </p:txBody>
      </p:sp>
      <p:sp>
        <p:nvSpPr>
          <p:cNvPr id="22" name="Shape 19"/>
          <p:cNvSpPr/>
          <p:nvPr/>
        </p:nvSpPr>
        <p:spPr>
          <a:xfrm>
            <a:off x="6126480" y="4745736"/>
            <a:ext cx="1371600" cy="548640"/>
          </a:xfrm>
          <a:prstGeom prst="roundRect">
            <a:avLst>
              <a:gd name="adj" fmla="val 50000"/>
            </a:avLst>
          </a:prstGeom>
          <a:solidFill>
            <a:srgbClr val="5C6B62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3" name="Text 20"/>
          <p:cNvSpPr/>
          <p:nvPr/>
        </p:nvSpPr>
        <p:spPr>
          <a:xfrm>
            <a:off x="6126480" y="4745736"/>
            <a:ext cx="1371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Pending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7726680" y="4681728"/>
            <a:ext cx="36118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BFD1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Complaint lodged by Macdonald community; response awaited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640080" y="5623560"/>
            <a:ext cx="10881360" cy="896112"/>
          </a:xfrm>
          <a:prstGeom prst="roundRect">
            <a:avLst>
              <a:gd name="adj" fmla="val 8163"/>
            </a:avLst>
          </a:prstGeom>
          <a:solidFill>
            <a:srgbClr val="173A2E"/>
          </a:solidFill>
          <a:ln/>
          <a:effectLst>
            <a:outerShdw blurRad="101600" dist="381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26" name="Text 23"/>
          <p:cNvSpPr/>
          <p:nvPr/>
        </p:nvSpPr>
        <p:spPr>
          <a:xfrm>
            <a:off x="868680" y="5733288"/>
            <a:ext cx="51206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EPA - Sierra Leone</a:t>
            </a:r>
            <a:endParaRPr lang="en-US" dirty="0"/>
          </a:p>
        </p:txBody>
      </p:sp>
      <p:sp>
        <p:nvSpPr>
          <p:cNvPr id="27" name="Shape 24"/>
          <p:cNvSpPr/>
          <p:nvPr/>
        </p:nvSpPr>
        <p:spPr>
          <a:xfrm>
            <a:off x="6126480" y="5797296"/>
            <a:ext cx="1371600" cy="548640"/>
          </a:xfrm>
          <a:prstGeom prst="roundRect">
            <a:avLst>
              <a:gd name="adj" fmla="val 50000"/>
            </a:avLst>
          </a:prstGeom>
          <a:solidFill>
            <a:srgbClr val="5C6B62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8" name="Text 25"/>
          <p:cNvSpPr/>
          <p:nvPr/>
        </p:nvSpPr>
        <p:spPr>
          <a:xfrm>
            <a:off x="6126480" y="5797296"/>
            <a:ext cx="1371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Pending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7726680" y="5733288"/>
            <a:ext cx="36118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BFD1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yet directly engaged — recommended for next scoring round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457200"/>
            <a:ext cx="640080" cy="640080"/>
          </a:xfrm>
          <a:prstGeom prst="ellipse">
            <a:avLst/>
          </a:prstGeom>
          <a:solidFill>
            <a:srgbClr val="D9603B"/>
          </a:solidFill>
          <a:ln/>
        </p:spPr>
        <p:txBody>
          <a:bodyPr/>
          <a:lstStyle/>
          <a:p>
            <a:endParaRPr lang="en-US" sz="240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501" y="623621"/>
            <a:ext cx="307238" cy="30723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508760" y="45720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7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we're asking for</a:t>
            </a:r>
            <a:endParaRPr lang="en-US" sz="3600" dirty="0"/>
          </a:p>
        </p:txBody>
      </p:sp>
      <p:sp>
        <p:nvSpPr>
          <p:cNvPr id="5" name="Shape 2"/>
          <p:cNvSpPr/>
          <p:nvPr/>
        </p:nvSpPr>
        <p:spPr>
          <a:xfrm>
            <a:off x="640080" y="1371600"/>
            <a:ext cx="5257800" cy="2331720"/>
          </a:xfrm>
          <a:prstGeom prst="roundRect">
            <a:avLst>
              <a:gd name="adj" fmla="val 4706"/>
            </a:avLst>
          </a:prstGeom>
          <a:solidFill>
            <a:srgbClr val="EEF3EA"/>
          </a:solidFill>
          <a:ln/>
          <a:effectLst>
            <a:outerShdw blurRad="101600" dist="381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6" name="Shape 3"/>
          <p:cNvSpPr/>
          <p:nvPr/>
        </p:nvSpPr>
        <p:spPr>
          <a:xfrm>
            <a:off x="914400" y="1645920"/>
            <a:ext cx="685800" cy="685800"/>
          </a:xfrm>
          <a:prstGeom prst="ellipse">
            <a:avLst/>
          </a:prstGeom>
          <a:solidFill>
            <a:srgbClr val="173A2E"/>
          </a:solidFill>
          <a:ln/>
        </p:spPr>
        <p:txBody>
          <a:bodyPr/>
          <a:lstStyle/>
          <a:p>
            <a:endParaRPr lang="en-US" sz="240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708" y="1824228"/>
            <a:ext cx="329184" cy="32918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783080" y="1664208"/>
            <a:ext cx="3840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7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Enforce, don't just legislate</a:t>
            </a:r>
            <a:endParaRPr lang="en-US" sz="2000" dirty="0"/>
          </a:p>
        </p:txBody>
      </p:sp>
      <p:sp>
        <p:nvSpPr>
          <p:cNvPr id="9" name="Text 5"/>
          <p:cNvSpPr/>
          <p:nvPr/>
        </p:nvSpPr>
        <p:spPr>
          <a:xfrm>
            <a:off x="914400" y="2514600"/>
            <a:ext cx="47091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Duty-bearers must act on the National Environmental Protection Act and Forestry Act, not just acknowledge them.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6217920" y="1371600"/>
            <a:ext cx="5257800" cy="2331720"/>
          </a:xfrm>
          <a:prstGeom prst="roundRect">
            <a:avLst>
              <a:gd name="adj" fmla="val 4706"/>
            </a:avLst>
          </a:prstGeom>
          <a:solidFill>
            <a:srgbClr val="173A2E"/>
          </a:solidFill>
          <a:ln/>
          <a:effectLst>
            <a:outerShdw blurRad="101600" dist="381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11" name="Shape 7"/>
          <p:cNvSpPr/>
          <p:nvPr/>
        </p:nvSpPr>
        <p:spPr>
          <a:xfrm>
            <a:off x="6492240" y="1645920"/>
            <a:ext cx="685800" cy="685800"/>
          </a:xfrm>
          <a:prstGeom prst="ellipse">
            <a:avLst/>
          </a:prstGeom>
          <a:solidFill>
            <a:srgbClr val="5B7F59"/>
          </a:solidFill>
          <a:ln/>
        </p:spPr>
        <p:txBody>
          <a:bodyPr/>
          <a:lstStyle/>
          <a:p>
            <a:endParaRPr lang="en-US" sz="240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0548" y="1824228"/>
            <a:ext cx="329184" cy="32918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360920" y="1664208"/>
            <a:ext cx="3840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 accountability</a:t>
            </a:r>
            <a:endParaRPr lang="en-US" sz="2000" dirty="0"/>
          </a:p>
        </p:txBody>
      </p:sp>
      <p:sp>
        <p:nvSpPr>
          <p:cNvPr id="14" name="Text 9"/>
          <p:cNvSpPr/>
          <p:nvPr/>
        </p:nvSpPr>
        <p:spPr>
          <a:xfrm>
            <a:off x="6492240" y="2514600"/>
            <a:ext cx="47091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BFD1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Odhav Multi Industries and China Railway Seventh Group must meet CSR obligations and respond to complaints.</a:t>
            </a:r>
            <a:endParaRPr lang="en-US" sz="1600" dirty="0"/>
          </a:p>
        </p:txBody>
      </p:sp>
      <p:sp>
        <p:nvSpPr>
          <p:cNvPr id="15" name="Shape 10"/>
          <p:cNvSpPr/>
          <p:nvPr/>
        </p:nvSpPr>
        <p:spPr>
          <a:xfrm>
            <a:off x="640080" y="3977640"/>
            <a:ext cx="5257800" cy="2331720"/>
          </a:xfrm>
          <a:prstGeom prst="roundRect">
            <a:avLst>
              <a:gd name="adj" fmla="val 4706"/>
            </a:avLst>
          </a:prstGeom>
          <a:solidFill>
            <a:srgbClr val="EEF3EA"/>
          </a:solidFill>
          <a:ln/>
          <a:effectLst>
            <a:outerShdw blurRad="101600" dist="381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16" name="Shape 11"/>
          <p:cNvSpPr/>
          <p:nvPr/>
        </p:nvSpPr>
        <p:spPr>
          <a:xfrm>
            <a:off x="914400" y="4251960"/>
            <a:ext cx="685800" cy="685800"/>
          </a:xfrm>
          <a:prstGeom prst="ellipse">
            <a:avLst/>
          </a:prstGeom>
          <a:solidFill>
            <a:srgbClr val="173A2E"/>
          </a:solidFill>
          <a:ln/>
        </p:spPr>
        <p:txBody>
          <a:bodyPr/>
          <a:lstStyle/>
          <a:p>
            <a:endParaRPr lang="en-US" sz="240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2708" y="443026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783080" y="4270248"/>
            <a:ext cx="3840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7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Institutionalise the scorecard</a:t>
            </a:r>
            <a:endParaRPr lang="en-US" sz="2000" dirty="0"/>
          </a:p>
        </p:txBody>
      </p:sp>
      <p:sp>
        <p:nvSpPr>
          <p:cNvPr id="19" name="Text 13"/>
          <p:cNvSpPr/>
          <p:nvPr/>
        </p:nvSpPr>
        <p:spPr>
          <a:xfrm>
            <a:off x="914400" y="5120640"/>
            <a:ext cx="47091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C6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Re-score every 6-12 months and use it as the standing basis for interface meetings with duty-bearers.</a:t>
            </a:r>
            <a:endParaRPr lang="en-US" sz="1600" dirty="0"/>
          </a:p>
        </p:txBody>
      </p:sp>
      <p:sp>
        <p:nvSpPr>
          <p:cNvPr id="20" name="Shape 14"/>
          <p:cNvSpPr/>
          <p:nvPr/>
        </p:nvSpPr>
        <p:spPr>
          <a:xfrm>
            <a:off x="6217920" y="3977640"/>
            <a:ext cx="5257800" cy="2331720"/>
          </a:xfrm>
          <a:prstGeom prst="roundRect">
            <a:avLst>
              <a:gd name="adj" fmla="val 4706"/>
            </a:avLst>
          </a:prstGeom>
          <a:solidFill>
            <a:srgbClr val="173A2E"/>
          </a:solidFill>
          <a:ln/>
          <a:effectLst>
            <a:outerShdw blurRad="101600" dist="381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 sz="2400"/>
          </a:p>
        </p:txBody>
      </p:sp>
      <p:sp>
        <p:nvSpPr>
          <p:cNvPr id="21" name="Shape 15"/>
          <p:cNvSpPr/>
          <p:nvPr/>
        </p:nvSpPr>
        <p:spPr>
          <a:xfrm>
            <a:off x="6492240" y="4251960"/>
            <a:ext cx="685800" cy="685800"/>
          </a:xfrm>
          <a:prstGeom prst="ellipse">
            <a:avLst/>
          </a:prstGeom>
          <a:solidFill>
            <a:srgbClr val="5B7F59"/>
          </a:solidFill>
          <a:ln/>
        </p:spPr>
        <p:txBody>
          <a:bodyPr/>
          <a:lstStyle/>
          <a:p>
            <a:endParaRPr lang="en-US" sz="2400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0548" y="4430268"/>
            <a:ext cx="329184" cy="329184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7360920" y="4270248"/>
            <a:ext cx="3840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 what's working</a:t>
            </a:r>
            <a:endParaRPr lang="en-US" sz="2000" dirty="0"/>
          </a:p>
        </p:txBody>
      </p:sp>
      <p:sp>
        <p:nvSpPr>
          <p:cNvPr id="24" name="Text 17"/>
          <p:cNvSpPr/>
          <p:nvPr/>
        </p:nvSpPr>
        <p:spPr>
          <a:xfrm>
            <a:off x="6492240" y="5120640"/>
            <a:ext cx="47091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BFD1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 the coordination teams and by-laws communities have already built, especially for youth and women.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286000" y="-2560320"/>
            <a:ext cx="5943600" cy="5943600"/>
          </a:xfrm>
          <a:prstGeom prst="ellipse">
            <a:avLst/>
          </a:prstGeom>
          <a:solidFill>
            <a:srgbClr val="00B0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9601200" y="3657600"/>
            <a:ext cx="5029200" cy="5029200"/>
          </a:xfrm>
          <a:prstGeom prst="ellipse">
            <a:avLst/>
          </a:prstGeom>
          <a:solidFill>
            <a:srgbClr val="00B0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914400" y="2651760"/>
            <a:ext cx="10332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Accountability is the next chapter.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914400" y="3703320"/>
            <a:ext cx="10332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000" i="1" dirty="0">
                <a:solidFill>
                  <a:srgbClr val="BFD1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Youth Partnership for Peace and Development (YPPD)</a:t>
            </a:r>
            <a:endParaRPr lang="en-US" sz="2000" dirty="0"/>
          </a:p>
          <a:p>
            <a:pPr marL="0" indent="0" algn="ctr">
              <a:lnSpc>
                <a:spcPts val="2200"/>
              </a:lnSpc>
              <a:buNone/>
            </a:pPr>
            <a:r>
              <a:rPr lang="en-US" sz="2000" i="1" dirty="0">
                <a:solidFill>
                  <a:srgbClr val="BFD1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Legal Empowerment Strategies to Advance Climate and Environmental Justice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914400" y="5394960"/>
            <a:ext cx="10332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Supported by the Legal Empowerment Fund, through the Fund for Global Human Rights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</TotalTime>
  <Words>743</Words>
  <Application>Microsoft Macintosh PowerPoint</Application>
  <PresentationFormat>Widescreen</PresentationFormat>
  <Paragraphs>150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YPPD Community Climate Justice Scorecard</dc:title>
  <dc:subject>PptxGenJS Presentation</dc:subject>
  <dc:creator>YPPD</dc:creator>
  <cp:lastModifiedBy>Apple</cp:lastModifiedBy>
  <cp:revision>6</cp:revision>
  <dcterms:created xsi:type="dcterms:W3CDTF">2026-07-07T23:55:38Z</dcterms:created>
  <dcterms:modified xsi:type="dcterms:W3CDTF">2026-07-08T10:56:17Z</dcterms:modified>
</cp:coreProperties>
</file>